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43200638" cy="270002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B22C"/>
    <a:srgbClr val="33CC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佈景主題樣式 2 - 輔色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18" d="100"/>
          <a:sy n="18" d="100"/>
        </p:scale>
        <p:origin x="9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80" y="4418785"/>
            <a:ext cx="32400479" cy="9400070"/>
          </a:xfrm>
        </p:spPr>
        <p:txBody>
          <a:bodyPr anchor="b"/>
          <a:lstStyle>
            <a:lvl1pPr algn="ctr">
              <a:defRPr sz="2126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0" y="14181357"/>
            <a:ext cx="32400479" cy="6518796"/>
          </a:xfrm>
        </p:spPr>
        <p:txBody>
          <a:bodyPr/>
          <a:lstStyle>
            <a:lvl1pPr marL="0" indent="0" algn="ctr">
              <a:buNone/>
              <a:defRPr sz="8504"/>
            </a:lvl1pPr>
            <a:lvl2pPr marL="1620042" indent="0" algn="ctr">
              <a:buNone/>
              <a:defRPr sz="7087"/>
            </a:lvl2pPr>
            <a:lvl3pPr marL="3240085" indent="0" algn="ctr">
              <a:buNone/>
              <a:defRPr sz="6378"/>
            </a:lvl3pPr>
            <a:lvl4pPr marL="4860127" indent="0" algn="ctr">
              <a:buNone/>
              <a:defRPr sz="5669"/>
            </a:lvl4pPr>
            <a:lvl5pPr marL="6480170" indent="0" algn="ctr">
              <a:buNone/>
              <a:defRPr sz="5669"/>
            </a:lvl5pPr>
            <a:lvl6pPr marL="8100212" indent="0" algn="ctr">
              <a:buNone/>
              <a:defRPr sz="5669"/>
            </a:lvl6pPr>
            <a:lvl7pPr marL="9720255" indent="0" algn="ctr">
              <a:buNone/>
              <a:defRPr sz="5669"/>
            </a:lvl7pPr>
            <a:lvl8pPr marL="11340297" indent="0" algn="ctr">
              <a:buNone/>
              <a:defRPr sz="5669"/>
            </a:lvl8pPr>
            <a:lvl9pPr marL="12960340" indent="0" algn="ctr">
              <a:buNone/>
              <a:defRPr sz="5669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328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467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56" y="1437511"/>
            <a:ext cx="9315138" cy="22881421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4" y="1437511"/>
            <a:ext cx="27405405" cy="22881421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371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3196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44" y="6731304"/>
            <a:ext cx="37260550" cy="11231331"/>
          </a:xfrm>
        </p:spPr>
        <p:txBody>
          <a:bodyPr anchor="b"/>
          <a:lstStyle>
            <a:lvl1pPr>
              <a:defRPr sz="2126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44" y="18068888"/>
            <a:ext cx="37260550" cy="5906292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>
                    <a:tint val="75000"/>
                  </a:schemeClr>
                </a:solidFill>
              </a:defRPr>
            </a:lvl1pPr>
            <a:lvl2pPr marL="1620042" indent="0">
              <a:buNone/>
              <a:defRPr sz="7087">
                <a:solidFill>
                  <a:schemeClr val="tx1">
                    <a:tint val="75000"/>
                  </a:schemeClr>
                </a:solidFill>
              </a:defRPr>
            </a:lvl2pPr>
            <a:lvl3pPr marL="3240085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6012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80170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100212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202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4029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60340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2738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4" y="7187553"/>
            <a:ext cx="18360271" cy="1713137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3" y="7187553"/>
            <a:ext cx="18360271" cy="1713137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6599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437512"/>
            <a:ext cx="37260550" cy="521879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73" y="6618801"/>
            <a:ext cx="18275893" cy="3243772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20042" indent="0">
              <a:buNone/>
              <a:defRPr sz="7087" b="1"/>
            </a:lvl2pPr>
            <a:lvl3pPr marL="3240085" indent="0">
              <a:buNone/>
              <a:defRPr sz="6378" b="1"/>
            </a:lvl3pPr>
            <a:lvl4pPr marL="4860127" indent="0">
              <a:buNone/>
              <a:defRPr sz="5669" b="1"/>
            </a:lvl4pPr>
            <a:lvl5pPr marL="6480170" indent="0">
              <a:buNone/>
              <a:defRPr sz="5669" b="1"/>
            </a:lvl5pPr>
            <a:lvl6pPr marL="8100212" indent="0">
              <a:buNone/>
              <a:defRPr sz="5669" b="1"/>
            </a:lvl6pPr>
            <a:lvl7pPr marL="9720255" indent="0">
              <a:buNone/>
              <a:defRPr sz="5669" b="1"/>
            </a:lvl7pPr>
            <a:lvl8pPr marL="11340297" indent="0">
              <a:buNone/>
              <a:defRPr sz="5669" b="1"/>
            </a:lvl8pPr>
            <a:lvl9pPr marL="12960340" indent="0">
              <a:buNone/>
              <a:defRPr sz="5669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73" y="9862573"/>
            <a:ext cx="18275893" cy="1450635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23" y="6618801"/>
            <a:ext cx="18365898" cy="3243772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20042" indent="0">
              <a:buNone/>
              <a:defRPr sz="7087" b="1"/>
            </a:lvl2pPr>
            <a:lvl3pPr marL="3240085" indent="0">
              <a:buNone/>
              <a:defRPr sz="6378" b="1"/>
            </a:lvl3pPr>
            <a:lvl4pPr marL="4860127" indent="0">
              <a:buNone/>
              <a:defRPr sz="5669" b="1"/>
            </a:lvl4pPr>
            <a:lvl5pPr marL="6480170" indent="0">
              <a:buNone/>
              <a:defRPr sz="5669" b="1"/>
            </a:lvl5pPr>
            <a:lvl6pPr marL="8100212" indent="0">
              <a:buNone/>
              <a:defRPr sz="5669" b="1"/>
            </a:lvl6pPr>
            <a:lvl7pPr marL="9720255" indent="0">
              <a:buNone/>
              <a:defRPr sz="5669" b="1"/>
            </a:lvl7pPr>
            <a:lvl8pPr marL="11340297" indent="0">
              <a:buNone/>
              <a:defRPr sz="5669" b="1"/>
            </a:lvl8pPr>
            <a:lvl9pPr marL="12960340" indent="0">
              <a:buNone/>
              <a:defRPr sz="5669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23" y="9862573"/>
            <a:ext cx="18365898" cy="1450635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674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3183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6441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2" y="1800013"/>
            <a:ext cx="13933329" cy="6300047"/>
          </a:xfrm>
        </p:spPr>
        <p:txBody>
          <a:bodyPr anchor="b"/>
          <a:lstStyle>
            <a:lvl1pPr>
              <a:defRPr sz="11339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8" y="3887531"/>
            <a:ext cx="21870323" cy="19187642"/>
          </a:xfrm>
        </p:spPr>
        <p:txBody>
          <a:bodyPr/>
          <a:lstStyle>
            <a:lvl1pPr>
              <a:defRPr sz="11339"/>
            </a:lvl1pPr>
            <a:lvl2pPr>
              <a:defRPr sz="9922"/>
            </a:lvl2pPr>
            <a:lvl3pPr>
              <a:defRPr sz="8504"/>
            </a:lvl3pPr>
            <a:lvl4pPr>
              <a:defRPr sz="7087"/>
            </a:lvl4pPr>
            <a:lvl5pPr>
              <a:defRPr sz="7087"/>
            </a:lvl5pPr>
            <a:lvl6pPr>
              <a:defRPr sz="7087"/>
            </a:lvl6pPr>
            <a:lvl7pPr>
              <a:defRPr sz="7087"/>
            </a:lvl7pPr>
            <a:lvl8pPr>
              <a:defRPr sz="7087"/>
            </a:lvl8pPr>
            <a:lvl9pPr>
              <a:defRPr sz="7087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2" y="8100060"/>
            <a:ext cx="13933329" cy="15006363"/>
          </a:xfrm>
        </p:spPr>
        <p:txBody>
          <a:bodyPr/>
          <a:lstStyle>
            <a:lvl1pPr marL="0" indent="0">
              <a:buNone/>
              <a:defRPr sz="5669"/>
            </a:lvl1pPr>
            <a:lvl2pPr marL="1620042" indent="0">
              <a:buNone/>
              <a:defRPr sz="4961"/>
            </a:lvl2pPr>
            <a:lvl3pPr marL="3240085" indent="0">
              <a:buNone/>
              <a:defRPr sz="4252"/>
            </a:lvl3pPr>
            <a:lvl4pPr marL="4860127" indent="0">
              <a:buNone/>
              <a:defRPr sz="3543"/>
            </a:lvl4pPr>
            <a:lvl5pPr marL="6480170" indent="0">
              <a:buNone/>
              <a:defRPr sz="3543"/>
            </a:lvl5pPr>
            <a:lvl6pPr marL="8100212" indent="0">
              <a:buNone/>
              <a:defRPr sz="3543"/>
            </a:lvl6pPr>
            <a:lvl7pPr marL="9720255" indent="0">
              <a:buNone/>
              <a:defRPr sz="3543"/>
            </a:lvl7pPr>
            <a:lvl8pPr marL="11340297" indent="0">
              <a:buNone/>
              <a:defRPr sz="3543"/>
            </a:lvl8pPr>
            <a:lvl9pPr marL="12960340" indent="0">
              <a:buNone/>
              <a:defRPr sz="3543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8498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2" y="1800013"/>
            <a:ext cx="13933329" cy="6300047"/>
          </a:xfrm>
        </p:spPr>
        <p:txBody>
          <a:bodyPr anchor="b"/>
          <a:lstStyle>
            <a:lvl1pPr>
              <a:defRPr sz="11339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5898" y="3887531"/>
            <a:ext cx="21870323" cy="19187642"/>
          </a:xfrm>
        </p:spPr>
        <p:txBody>
          <a:bodyPr anchor="t"/>
          <a:lstStyle>
            <a:lvl1pPr marL="0" indent="0">
              <a:buNone/>
              <a:defRPr sz="11339"/>
            </a:lvl1pPr>
            <a:lvl2pPr marL="1620042" indent="0">
              <a:buNone/>
              <a:defRPr sz="9922"/>
            </a:lvl2pPr>
            <a:lvl3pPr marL="3240085" indent="0">
              <a:buNone/>
              <a:defRPr sz="8504"/>
            </a:lvl3pPr>
            <a:lvl4pPr marL="4860127" indent="0">
              <a:buNone/>
              <a:defRPr sz="7087"/>
            </a:lvl4pPr>
            <a:lvl5pPr marL="6480170" indent="0">
              <a:buNone/>
              <a:defRPr sz="7087"/>
            </a:lvl5pPr>
            <a:lvl6pPr marL="8100212" indent="0">
              <a:buNone/>
              <a:defRPr sz="7087"/>
            </a:lvl6pPr>
            <a:lvl7pPr marL="9720255" indent="0">
              <a:buNone/>
              <a:defRPr sz="7087"/>
            </a:lvl7pPr>
            <a:lvl8pPr marL="11340297" indent="0">
              <a:buNone/>
              <a:defRPr sz="7087"/>
            </a:lvl8pPr>
            <a:lvl9pPr marL="12960340" indent="0">
              <a:buNone/>
              <a:defRPr sz="7087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2" y="8100060"/>
            <a:ext cx="13933329" cy="15006363"/>
          </a:xfrm>
        </p:spPr>
        <p:txBody>
          <a:bodyPr/>
          <a:lstStyle>
            <a:lvl1pPr marL="0" indent="0">
              <a:buNone/>
              <a:defRPr sz="5669"/>
            </a:lvl1pPr>
            <a:lvl2pPr marL="1620042" indent="0">
              <a:buNone/>
              <a:defRPr sz="4961"/>
            </a:lvl2pPr>
            <a:lvl3pPr marL="3240085" indent="0">
              <a:buNone/>
              <a:defRPr sz="4252"/>
            </a:lvl3pPr>
            <a:lvl4pPr marL="4860127" indent="0">
              <a:buNone/>
              <a:defRPr sz="3543"/>
            </a:lvl4pPr>
            <a:lvl5pPr marL="6480170" indent="0">
              <a:buNone/>
              <a:defRPr sz="3543"/>
            </a:lvl5pPr>
            <a:lvl6pPr marL="8100212" indent="0">
              <a:buNone/>
              <a:defRPr sz="3543"/>
            </a:lvl6pPr>
            <a:lvl7pPr marL="9720255" indent="0">
              <a:buNone/>
              <a:defRPr sz="3543"/>
            </a:lvl7pPr>
            <a:lvl8pPr marL="11340297" indent="0">
              <a:buNone/>
              <a:defRPr sz="3543"/>
            </a:lvl8pPr>
            <a:lvl9pPr marL="12960340" indent="0">
              <a:buNone/>
              <a:defRPr sz="3543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8936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44" y="1437512"/>
            <a:ext cx="37260550" cy="5218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44" y="7187553"/>
            <a:ext cx="37260550" cy="17131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25025187"/>
            <a:ext cx="9720144" cy="14375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4DA6C-46F9-41EC-8011-B3E240D9C33A}" type="datetimeFigureOut">
              <a:rPr lang="zh-TW" altLang="en-US" smtClean="0"/>
              <a:t>2024/10/14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2" y="25025187"/>
            <a:ext cx="14580215" cy="14375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25025187"/>
            <a:ext cx="9720144" cy="14375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A2DA3-F8D8-4B9F-96A7-B453E3045FF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9552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40085" rtl="0" eaLnBrk="1" latinLnBrk="0" hangingPunct="1">
        <a:lnSpc>
          <a:spcPct val="90000"/>
        </a:lnSpc>
        <a:spcBef>
          <a:spcPct val="0"/>
        </a:spcBef>
        <a:buNone/>
        <a:defRPr sz="1559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0021" indent="-810021" algn="l" defTabSz="3240085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2" kern="1200">
          <a:solidFill>
            <a:schemeClr val="tx1"/>
          </a:solidFill>
          <a:latin typeface="+mn-lt"/>
          <a:ea typeface="+mn-ea"/>
          <a:cs typeface="+mn-cs"/>
        </a:defRPr>
      </a:lvl1pPr>
      <a:lvl2pPr marL="2430064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50106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3pPr>
      <a:lvl4pPr marL="5670149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90191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10234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30276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50319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70361" indent="-810021" algn="l" defTabSz="3240085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20042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40085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60127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80170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100212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20255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40297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60340" algn="l" defTabSz="3240085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cc.gov.tw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>
            <a:extLst>
              <a:ext uri="{FF2B5EF4-FFF2-40B4-BE49-F238E27FC236}">
                <a16:creationId xmlns:a16="http://schemas.microsoft.com/office/drawing/2014/main" id="{FFCF4F6A-A460-46D4-884E-14452144DB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80" y="12540344"/>
            <a:ext cx="32400479" cy="12475028"/>
          </a:xfrm>
        </p:spPr>
        <p:txBody>
          <a:bodyPr>
            <a:normAutofit/>
          </a:bodyPr>
          <a:lstStyle/>
          <a:p>
            <a:r>
              <a:rPr lang="zh-TW" altLang="en-US" sz="8000" dirty="0">
                <a:latin typeface="+mj-ea"/>
                <a:ea typeface="+mj-ea"/>
              </a:rPr>
              <a:t>工程告示牌製作</a:t>
            </a:r>
            <a:endParaRPr lang="en-US" altLang="zh-TW" sz="8000" dirty="0">
              <a:latin typeface="+mj-ea"/>
              <a:ea typeface="+mj-ea"/>
            </a:endParaRPr>
          </a:p>
          <a:p>
            <a:r>
              <a:rPr lang="zh-TW" altLang="en-US" sz="8000" dirty="0">
                <a:latin typeface="+mj-ea"/>
                <a:ea typeface="+mj-ea"/>
              </a:rPr>
              <a:t>１２０</a:t>
            </a:r>
            <a:r>
              <a:rPr lang="en-US" altLang="zh-TW" sz="8000" dirty="0">
                <a:latin typeface="+mj-ea"/>
                <a:ea typeface="+mj-ea"/>
              </a:rPr>
              <a:t>×</a:t>
            </a:r>
            <a:r>
              <a:rPr lang="zh-TW" altLang="en-US" sz="8000" dirty="0">
                <a:latin typeface="+mj-ea"/>
                <a:ea typeface="+mj-ea"/>
              </a:rPr>
              <a:t>７５公分</a:t>
            </a:r>
            <a:endParaRPr lang="en-US" altLang="zh-TW" sz="8000" dirty="0">
              <a:latin typeface="+mj-ea"/>
              <a:ea typeface="+mj-ea"/>
            </a:endParaRPr>
          </a:p>
          <a:p>
            <a:pPr algn="l"/>
            <a:r>
              <a:rPr lang="zh-TW" altLang="en-US" sz="8000" dirty="0">
                <a:latin typeface="+mj-ea"/>
                <a:ea typeface="+mj-ea"/>
              </a:rPr>
              <a:t>材質：</a:t>
            </a:r>
            <a:endParaRPr lang="en-US" altLang="zh-TW" sz="8000" dirty="0">
              <a:latin typeface="+mj-ea"/>
              <a:ea typeface="+mj-ea"/>
            </a:endParaRPr>
          </a:p>
          <a:p>
            <a:pPr algn="l"/>
            <a:r>
              <a:rPr lang="en-US" altLang="zh-TW" sz="8000" dirty="0">
                <a:latin typeface="+mj-ea"/>
                <a:ea typeface="+mj-ea"/>
              </a:rPr>
              <a:t>A.</a:t>
            </a:r>
            <a:r>
              <a:rPr lang="zh-TW" altLang="en-US" sz="8000" dirty="0">
                <a:latin typeface="+mj-ea"/>
                <a:ea typeface="+mj-ea"/>
              </a:rPr>
              <a:t>貼紙</a:t>
            </a:r>
            <a:r>
              <a:rPr lang="en-US" altLang="zh-TW" sz="8000" dirty="0">
                <a:latin typeface="+mj-ea"/>
                <a:ea typeface="+mj-ea"/>
              </a:rPr>
              <a:t>+</a:t>
            </a:r>
            <a:r>
              <a:rPr lang="zh-TW" altLang="en-US" sz="8000" dirty="0">
                <a:latin typeface="+mj-ea"/>
                <a:ea typeface="+mj-ea"/>
              </a:rPr>
              <a:t>彩色印刷：自行貼紙牆面 。</a:t>
            </a:r>
            <a:endParaRPr lang="en-US" altLang="zh-TW" sz="8000" dirty="0">
              <a:latin typeface="+mj-ea"/>
              <a:ea typeface="+mj-ea"/>
            </a:endParaRPr>
          </a:p>
          <a:p>
            <a:pPr algn="l"/>
            <a:r>
              <a:rPr lang="en-US" altLang="zh-TW" sz="8000" dirty="0">
                <a:latin typeface="+mj-ea"/>
                <a:ea typeface="+mj-ea"/>
              </a:rPr>
              <a:t>B.</a:t>
            </a:r>
            <a:r>
              <a:rPr lang="zh-TW" altLang="en-US" sz="8000" dirty="0">
                <a:latin typeface="+mj-ea"/>
                <a:ea typeface="+mj-ea"/>
              </a:rPr>
              <a:t>中空板</a:t>
            </a:r>
            <a:r>
              <a:rPr lang="en-US" altLang="zh-TW" sz="8000" dirty="0">
                <a:latin typeface="+mj-ea"/>
                <a:ea typeface="+mj-ea"/>
              </a:rPr>
              <a:t>(</a:t>
            </a:r>
            <a:r>
              <a:rPr lang="zh-TW" altLang="en-US" sz="8000" dirty="0">
                <a:latin typeface="+mj-ea"/>
                <a:ea typeface="+mj-ea"/>
              </a:rPr>
              <a:t>塑膠板</a:t>
            </a:r>
            <a:r>
              <a:rPr lang="en-US" altLang="zh-TW" sz="8000" dirty="0">
                <a:latin typeface="+mj-ea"/>
                <a:ea typeface="+mj-ea"/>
              </a:rPr>
              <a:t>)+</a:t>
            </a:r>
            <a:r>
              <a:rPr lang="zh-TW" altLang="en-US" sz="8000" dirty="0">
                <a:latin typeface="+mj-ea"/>
                <a:ea typeface="+mj-ea"/>
              </a:rPr>
              <a:t>彩色印刷：自行將板子鎖住鐵板。</a:t>
            </a:r>
            <a:endParaRPr lang="en-US" altLang="zh-TW" sz="8000" dirty="0">
              <a:latin typeface="+mj-ea"/>
              <a:ea typeface="+mj-ea"/>
            </a:endParaRPr>
          </a:p>
          <a:p>
            <a:pPr algn="l"/>
            <a:r>
              <a:rPr lang="zh-TW" altLang="en-US" sz="8000" dirty="0">
                <a:latin typeface="+mj-ea"/>
                <a:ea typeface="+mj-ea"/>
              </a:rPr>
              <a:t>印刷檔案方法：</a:t>
            </a:r>
            <a:r>
              <a:rPr lang="zh-TW" altLang="en-US" sz="8000">
                <a:latin typeface="+mj-ea"/>
                <a:ea typeface="+mj-ea"/>
              </a:rPr>
              <a:t>請另存檔案</a:t>
            </a:r>
            <a:r>
              <a:rPr lang="zh-TW" altLang="en-US" sz="8000" dirty="0">
                <a:latin typeface="+mj-ea"/>
                <a:ea typeface="+mj-ea"/>
              </a:rPr>
              <a:t>，檔案格式</a:t>
            </a:r>
            <a:r>
              <a:rPr lang="en-US" altLang="zh-TW" sz="8000" dirty="0">
                <a:latin typeface="+mj-ea"/>
                <a:ea typeface="+mj-ea"/>
              </a:rPr>
              <a:t>PDF</a:t>
            </a:r>
            <a:r>
              <a:rPr lang="zh-TW" altLang="en-US" sz="8000" dirty="0">
                <a:latin typeface="+mj-ea"/>
                <a:ea typeface="+mj-ea"/>
              </a:rPr>
              <a:t>。</a:t>
            </a:r>
            <a:endParaRPr lang="en-US" altLang="zh-TW" sz="8000" dirty="0">
              <a:latin typeface="+mj-ea"/>
              <a:ea typeface="+mj-ea"/>
            </a:endParaRPr>
          </a:p>
          <a:p>
            <a:pPr algn="l"/>
            <a:r>
              <a:rPr lang="zh-TW" altLang="en-US" sz="8000" dirty="0">
                <a:latin typeface="+mj-ea"/>
                <a:ea typeface="+mj-ea"/>
              </a:rPr>
              <a:t>下單網址：</a:t>
            </a:r>
            <a:r>
              <a:rPr lang="en-US" altLang="zh-TW" sz="8000" dirty="0">
                <a:latin typeface="+mj-ea"/>
                <a:ea typeface="+mj-ea"/>
              </a:rPr>
              <a:t>yuanprint.com</a:t>
            </a:r>
            <a:endParaRPr lang="zh-TW" altLang="en-US" sz="8000" dirty="0">
              <a:latin typeface="+mj-ea"/>
              <a:ea typeface="+mj-ea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AD62360E-D011-49ED-B17E-8F5321BEE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4829"/>
            <a:ext cx="43133448" cy="793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414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B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id="{8478C4FA-6A6B-4DE8-A825-C6772C9149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928988"/>
              </p:ext>
            </p:extLst>
          </p:nvPr>
        </p:nvGraphicFramePr>
        <p:xfrm>
          <a:off x="900000" y="2743200"/>
          <a:ext cx="41470728" cy="23501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7069">
                  <a:extLst>
                    <a:ext uri="{9D8B030D-6E8A-4147-A177-3AD203B41FA5}">
                      <a16:colId xmlns:a16="http://schemas.microsoft.com/office/drawing/2014/main" val="2985572110"/>
                    </a:ext>
                  </a:extLst>
                </a:gridCol>
                <a:gridCol w="13478295">
                  <a:extLst>
                    <a:ext uri="{9D8B030D-6E8A-4147-A177-3AD203B41FA5}">
                      <a16:colId xmlns:a16="http://schemas.microsoft.com/office/drawing/2014/main" val="3981761200"/>
                    </a:ext>
                  </a:extLst>
                </a:gridCol>
                <a:gridCol w="6711036">
                  <a:extLst>
                    <a:ext uri="{9D8B030D-6E8A-4147-A177-3AD203B41FA5}">
                      <a16:colId xmlns:a16="http://schemas.microsoft.com/office/drawing/2014/main" val="2239695994"/>
                    </a:ext>
                  </a:extLst>
                </a:gridCol>
                <a:gridCol w="537882">
                  <a:extLst>
                    <a:ext uri="{9D8B030D-6E8A-4147-A177-3AD203B41FA5}">
                      <a16:colId xmlns:a16="http://schemas.microsoft.com/office/drawing/2014/main" val="1745136926"/>
                    </a:ext>
                  </a:extLst>
                </a:gridCol>
                <a:gridCol w="13486446">
                  <a:extLst>
                    <a:ext uri="{9D8B030D-6E8A-4147-A177-3AD203B41FA5}">
                      <a16:colId xmlns:a16="http://schemas.microsoft.com/office/drawing/2014/main" val="1540102333"/>
                    </a:ext>
                  </a:extLst>
                </a:gridCol>
              </a:tblGrid>
              <a:tr h="249936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工程名稱</a:t>
                      </a:r>
                    </a:p>
                    <a:p>
                      <a:pPr algn="ctr"/>
                      <a:r>
                        <a:rPr lang="en-US" altLang="zh-TW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(Project Name)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6675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監造單位</a:t>
                      </a:r>
                      <a:endParaRPr lang="en-US" altLang="zh-TW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(Construction Supervisor)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設計單位</a:t>
                      </a:r>
                      <a:endParaRPr lang="en-US" altLang="zh-TW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(Designer)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R="0" marT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R="0" marT="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326856"/>
                  </a:ext>
                </a:extLst>
              </a:tr>
              <a:tr h="164529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施工廠商</a:t>
                      </a:r>
                      <a:endParaRPr lang="en-US" altLang="zh-TW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(Contractor)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工程概要</a:t>
                      </a:r>
                      <a:endParaRPr lang="en-US" altLang="zh-TW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(Project Descriptions)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6756520"/>
                  </a:ext>
                </a:extLst>
              </a:tr>
              <a:tr h="201866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施工期間</a:t>
                      </a:r>
                      <a:endParaRPr lang="en-US" altLang="zh-TW" sz="4800" b="0" i="0" u="none" strike="noStrike" kern="120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algn="ctr"/>
                      <a:r>
                        <a:rPr lang="en-US" altLang="zh-TW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(Duration)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民 國　　　年　　　月　　　日 　　　　　　月　　　日 </a:t>
                      </a:r>
                    </a:p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　　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　　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/2024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～　　　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　　　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/2024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591096"/>
                  </a:ext>
                </a:extLst>
              </a:tr>
              <a:tr h="21231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工地主任或工地負責</a:t>
                      </a:r>
                      <a:endParaRPr lang="en-US" altLang="zh-TW" sz="4800" b="0" i="0" u="none" strike="noStrike" kern="120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algn="ctr"/>
                      <a:r>
                        <a:rPr lang="en-US" altLang="zh-TW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(Site Manager)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電話</a:t>
                      </a:r>
                      <a:endParaRPr lang="en-US" altLang="zh-TW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(Tel)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5003822"/>
                  </a:ext>
                </a:extLst>
              </a:tr>
              <a:tr h="192430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專任工程人</a:t>
                      </a:r>
                      <a:endParaRPr lang="en-US" altLang="zh-TW" sz="4800" b="0" i="0" u="none" strike="noStrike" kern="120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algn="ctr"/>
                      <a:r>
                        <a:rPr lang="en-US" altLang="zh-TW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(Contractor's Professional Engineer)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電話</a:t>
                      </a:r>
                      <a:endParaRPr lang="en-US" altLang="zh-TW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(Tel)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6528613"/>
                  </a:ext>
                </a:extLst>
              </a:tr>
              <a:tr h="3417821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通報專線</a:t>
                      </a:r>
                      <a:endParaRPr lang="en-US" altLang="zh-TW" sz="4800" b="0" i="0" u="none" strike="noStrike" kern="120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algn="ctr"/>
                      <a:r>
                        <a:rPr lang="en-US" altLang="zh-TW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(Complaints &amp; Suggestions)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全民督工專線及網址</a:t>
                      </a:r>
                    </a:p>
                    <a:p>
                      <a:pPr algn="ctr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(Hot Line and Web Site)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0800-009-609  </a:t>
                      </a:r>
                    </a:p>
                    <a:p>
                      <a:pPr algn="l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hlinkClick r:id="rId2"/>
                        </a:rPr>
                        <a:t>https://www.pcc.gov.tw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4800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3780085"/>
                  </a:ext>
                </a:extLst>
              </a:tr>
              <a:tr h="14020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政風單位政風單位</a:t>
                      </a:r>
                      <a:endParaRPr lang="en-US" altLang="zh-TW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(Government Ethics Department)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臺北市民當家熱線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1999 (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外縣市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02-27208889)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轉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</a:t>
                      </a:r>
                    </a:p>
                    <a:p>
                      <a:pPr algn="l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1999 Citizen Hotline, Taipei City Government, ext 9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4800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129960"/>
                  </a:ext>
                </a:extLst>
              </a:tr>
              <a:tr h="283527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契約經費及來源</a:t>
                      </a:r>
                      <a:endParaRPr lang="en-US" altLang="zh-TW" sz="4800" b="0" i="0" u="none" strike="noStrike" kern="120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algn="ctr"/>
                      <a:r>
                        <a:rPr lang="en-US" altLang="zh-TW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(Contract Price and Sources)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 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中央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(The Central)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              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千元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 (Unit: NT$1,000)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 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地方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(The Local)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                 (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千元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 (Unit: NT$1,000)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4800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4800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652810"/>
                  </a:ext>
                </a:extLst>
              </a:tr>
              <a:tr h="283527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重要公告事項</a:t>
                      </a:r>
                      <a:endParaRPr lang="en-US" altLang="zh-TW" sz="4800" b="0" i="0" u="none" strike="noStrike" kern="120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pPr algn="ctr"/>
                      <a:r>
                        <a:rPr lang="en-US" altLang="zh-TW" sz="4800" b="0" i="0" u="none" strike="noStrike" kern="120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(Notice)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 anchorCtr="1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1. 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空氣污染防制費徵收管制編號</a:t>
                      </a:r>
                      <a:r>
                        <a:rPr lang="zh-TW" altLang="en-US" sz="36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altLang="zh-TW" sz="36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(The Construction Project Air pollution Control Fee Collection Control Serial Number):</a:t>
                      </a:r>
                    </a:p>
                    <a:p>
                      <a:pPr algn="l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2. 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公害檢舉陳情專線</a:t>
                      </a:r>
                      <a:r>
                        <a:rPr lang="en-US" altLang="zh-TW" sz="36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(The Telephone Number for Notifying Public Nuisances): 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02-27208889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轉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</a:t>
                      </a:r>
                    </a:p>
                    <a:p>
                      <a:pPr algn="l"/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3. 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(Yr) 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(M) </a:t>
                      </a:r>
                      <a:r>
                        <a:rPr lang="zh-TW" altLang="en-US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r>
                        <a:rPr lang="en-US" altLang="zh-TW" sz="48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(D):</a:t>
                      </a:r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480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4800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pPr algn="l"/>
                      <a:endParaRPr lang="zh-TW" altLang="en-US" sz="48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900721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849F4FF-4160-4958-81CC-06FB4E29567A}"/>
              </a:ext>
            </a:extLst>
          </p:cNvPr>
          <p:cNvSpPr txBox="1"/>
          <p:nvPr/>
        </p:nvSpPr>
        <p:spPr>
          <a:xfrm>
            <a:off x="5956093" y="427400"/>
            <a:ext cx="31358542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9000" b="0" i="0" u="none" strike="noStrike" baseline="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建案名稱</a:t>
            </a:r>
            <a:endParaRPr lang="en-US" altLang="zh-TW" sz="9000" b="0" i="0" u="none" strike="noStrike" baseline="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sz="4400" b="0" i="0" u="none" strike="noStrike" kern="1200" baseline="0" dirty="0">
                <a:solidFill>
                  <a:schemeClr val="lt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Name</a:t>
            </a:r>
            <a:endParaRPr lang="zh-TW" altLang="en-US" sz="9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521644EA-0029-4FCA-B760-5F0E9D3BF8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054080" y="15711543"/>
            <a:ext cx="3148946" cy="3148946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80A48DC0-03A3-4EE2-811C-9A9BC96310A5}"/>
              </a:ext>
            </a:extLst>
          </p:cNvPr>
          <p:cNvSpPr txBox="1"/>
          <p:nvPr/>
        </p:nvSpPr>
        <p:spPr>
          <a:xfrm>
            <a:off x="39319201" y="26381290"/>
            <a:ext cx="3051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元樂印創意雲端</a:t>
            </a:r>
            <a:r>
              <a:rPr lang="en-US" altLang="zh-TW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-</a:t>
            </a:r>
            <a:r>
              <a:rPr lang="zh-TW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印刷製作</a:t>
            </a:r>
          </a:p>
        </p:txBody>
      </p:sp>
    </p:spTree>
    <p:extLst>
      <p:ext uri="{BB962C8B-B14F-4D97-AF65-F5344CB8AC3E}">
        <p14:creationId xmlns:p14="http://schemas.microsoft.com/office/powerpoint/2010/main" val="3889171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59</TotalTime>
  <Words>316</Words>
  <Application>Microsoft Office PowerPoint</Application>
  <PresentationFormat>自訂</PresentationFormat>
  <Paragraphs>51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8" baseType="lpstr">
      <vt:lpstr>新細明體</vt:lpstr>
      <vt:lpstr>標楷體</vt:lpstr>
      <vt:lpstr>Arial</vt:lpstr>
      <vt:lpstr>Calibri</vt:lpstr>
      <vt:lpstr>Calibri Light</vt:lpstr>
      <vt:lpstr>Office 佈景主題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damon</dc:creator>
  <cp:lastModifiedBy>damon</cp:lastModifiedBy>
  <cp:revision>35</cp:revision>
  <cp:lastPrinted>2024-10-14T11:42:19Z</cp:lastPrinted>
  <dcterms:created xsi:type="dcterms:W3CDTF">2024-10-14T07:08:06Z</dcterms:created>
  <dcterms:modified xsi:type="dcterms:W3CDTF">2024-10-14T12:32:07Z</dcterms:modified>
</cp:coreProperties>
</file>